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3950208"/>
            <a:ext cx="749808" cy="74980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84048" y="3968496"/>
            <a:ext cx="713232" cy="713232"/>
          </a:xfrm>
          <a:prstGeom prst="ellipse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3950208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50" kern="0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TBO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3657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EXECUTIVE BRIEFING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731520"/>
            <a:ext cx="5029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56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Agentic</a:t>
            </a:r>
            <a:endParaRPr lang="en-US" sz="5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56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Marketing</a:t>
            </a:r>
            <a:endParaRPr lang="en-US" sz="5600" dirty="0"/>
          </a:p>
        </p:txBody>
      </p:sp>
      <p:sp>
        <p:nvSpPr>
          <p:cNvPr id="8" name="Text 6"/>
          <p:cNvSpPr/>
          <p:nvPr/>
        </p:nvSpPr>
        <p:spPr>
          <a:xfrm>
            <a:off x="457200" y="201168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Revolution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457200" y="29260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the Customer is a Machine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3383280"/>
            <a:ext cx="36576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52044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2F1E8">
                    <a:alpha val="7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risk is not failed experimentation. It is strategic irrelevance.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669280" y="64008"/>
            <a:ext cx="3474720" cy="4782312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669280" y="64008"/>
            <a:ext cx="45720" cy="4782312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897880" y="45720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5,30%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5897880" y="1115568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Decline in brand web traffic as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AI engines absorb the customer journey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897880" y="160934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Conductor / Fortune 500 CMO research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5897880" y="1847088"/>
            <a:ext cx="2834640" cy="27432"/>
          </a:xfrm>
          <a:prstGeom prst="rect">
            <a:avLst/>
          </a:prstGeom>
          <a:solidFill>
            <a:srgbClr val="F2F1E8"/>
          </a:solidFill>
          <a:ln w="12700">
            <a:solidFill>
              <a:srgbClr val="F2F1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97880" y="187452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23</a:t>
            </a:r>
            <a:endParaRPr lang="en-US" sz="4000" dirty="0"/>
          </a:p>
        </p:txBody>
      </p:sp>
      <p:sp>
        <p:nvSpPr>
          <p:cNvPr id="19" name="Text 17"/>
          <p:cNvSpPr/>
          <p:nvPr/>
        </p:nvSpPr>
        <p:spPr>
          <a:xfrm>
            <a:off x="5897880" y="2532888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Average AI prompt length (words)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vs 3,5 words in traditional search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897880" y="302666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Industry data via Conductor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5897880" y="3264408"/>
            <a:ext cx="2834640" cy="27432"/>
          </a:xfrm>
          <a:prstGeom prst="rect">
            <a:avLst/>
          </a:prstGeom>
          <a:solidFill>
            <a:srgbClr val="F2F1E8"/>
          </a:solidFill>
          <a:ln w="12700">
            <a:solidFill>
              <a:srgbClr val="F2F1E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897880" y="329184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F1E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#1</a:t>
            </a:r>
            <a:endParaRPr lang="en-US" sz="4000" dirty="0"/>
          </a:p>
        </p:txBody>
      </p:sp>
      <p:sp>
        <p:nvSpPr>
          <p:cNvPr id="23" name="Text 21"/>
          <p:cNvSpPr/>
          <p:nvPr/>
        </p:nvSpPr>
        <p:spPr>
          <a:xfrm>
            <a:off x="5897880" y="3950208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Strategic priority for Fortune 500</a:t>
            </a:r>
            <a:endParaRPr lang="en-US" sz="9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900" dirty="0">
                <a:solidFill>
                  <a:srgbClr val="F2F1E8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CMOs and CEOs: AI visibility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897880" y="444398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7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Lindsay Boyajian Hagan, Conductor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1 / 5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TWO FRONTIERS FRAMEWORK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94360"/>
            <a:ext cx="8595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Agentic Marketing Revolution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74320" y="1078992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5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agentic revolution is not one shift but two. Conflating them leads to misallocated investment.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28600" y="1417320"/>
            <a:ext cx="4343400" cy="3337560"/>
          </a:xfrm>
          <a:prstGeom prst="rect">
            <a:avLst/>
          </a:prstGeom>
          <a:solidFill>
            <a:srgbClr val="ECEADE"/>
          </a:solidFill>
          <a:ln w="12700">
            <a:solidFill>
              <a:srgbClr val="ECEA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417320"/>
            <a:ext cx="434340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28600" y="1417320"/>
            <a:ext cx="45720" cy="333756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48132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A0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FRONTIER 1: INTERNAL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365760" y="169164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That Helps Us Market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274320" y="2212848"/>
            <a:ext cx="4251960" cy="292608"/>
          </a:xfrm>
          <a:prstGeom prst="rect">
            <a:avLst/>
          </a:prstGeom>
          <a:solidFill>
            <a:srgbClr val="E4E3DA"/>
          </a:solidFill>
          <a:ln w="12700">
            <a:solidFill>
              <a:srgbClr val="E4E3D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3113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0A0A0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NATURE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057400" y="2231136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0A0A0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Operational transformation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65760" y="253288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0A0A0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TIMELINE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057400" y="253288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0A0A0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Delivering measurable returns now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274320" y="2816352"/>
            <a:ext cx="4251960" cy="292608"/>
          </a:xfrm>
          <a:prstGeom prst="rect">
            <a:avLst/>
          </a:prstGeom>
          <a:solidFill>
            <a:srgbClr val="E4E3DA"/>
          </a:solidFill>
          <a:ln w="12700">
            <a:solidFill>
              <a:srgbClr val="E4E3D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83464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0A0A0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INVESTMENT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2057400" y="283464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0A0A0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Fund as operational efficiency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365760" y="313639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0A0A0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KEY CAPABILITY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2057400" y="313639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0A0A0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Workflow design, agent orchestration, governance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274320" y="3419856"/>
            <a:ext cx="4251960" cy="292608"/>
          </a:xfrm>
          <a:prstGeom prst="rect">
            <a:avLst/>
          </a:prstGeom>
          <a:solidFill>
            <a:srgbClr val="E4E3DA"/>
          </a:solidFill>
          <a:ln w="12700">
            <a:solidFill>
              <a:srgbClr val="E4E3D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438144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0A0A0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OWNERSHIP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2057400" y="3438144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0A0A0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Marketing operations &amp; technology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365760" y="373989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0A0A0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RISK OF INACTION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2057400" y="3739896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0A0A0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Competitive disadvantage in 12,18 months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274320" y="4023360"/>
            <a:ext cx="4251960" cy="292608"/>
          </a:xfrm>
          <a:prstGeom prst="rect">
            <a:avLst/>
          </a:prstGeom>
          <a:solidFill>
            <a:srgbClr val="E4E3DA"/>
          </a:solidFill>
          <a:ln w="12700">
            <a:solidFill>
              <a:srgbClr val="E4E3D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04164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0A0A0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SUCCESS METRIC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057400" y="404164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0A0A0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Execution speed, cost per campaign, team output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754880" y="1417320"/>
            <a:ext cx="4160520" cy="333756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754880" y="1417320"/>
            <a:ext cx="4160520" cy="4572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92040" y="1481328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FRONTIER 2: EXTERNAL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4892040" y="1664208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That Replaces the Buyer</a:t>
            </a:r>
            <a:endParaRPr lang="en-US" sz="1800" dirty="0"/>
          </a:p>
        </p:txBody>
      </p:sp>
      <p:sp>
        <p:nvSpPr>
          <p:cNvPr id="33" name="Shape 31"/>
          <p:cNvSpPr/>
          <p:nvPr/>
        </p:nvSpPr>
        <p:spPr>
          <a:xfrm>
            <a:off x="4773168" y="2212848"/>
            <a:ext cx="4123944" cy="292608"/>
          </a:xfrm>
          <a:prstGeom prst="rect">
            <a:avLst/>
          </a:prstGeom>
          <a:solidFill>
            <a:srgbClr val="363028"/>
          </a:solidFill>
          <a:ln w="12700">
            <a:solidFill>
              <a:srgbClr val="36302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92040" y="223113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C4FF0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NATURE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6583680" y="2231136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Structural market disruption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4892040" y="253288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C4FF0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TIMELINE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6583680" y="253288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Medium-term strategic bet; accelerating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4773168" y="2816352"/>
            <a:ext cx="4123944" cy="292608"/>
          </a:xfrm>
          <a:prstGeom prst="rect">
            <a:avLst/>
          </a:prstGeom>
          <a:solidFill>
            <a:srgbClr val="363028"/>
          </a:solidFill>
          <a:ln w="12700">
            <a:solidFill>
              <a:srgbClr val="36302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92040" y="283464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C4FF0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INVESTMENT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6583680" y="2834640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Fund as R&amp;D and strategic positioning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4892040" y="3136392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C4FF0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KEY CAPABILITY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583680" y="3136392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AEO, structured data, machine-readable brand architecture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4773168" y="3419856"/>
            <a:ext cx="4123944" cy="292608"/>
          </a:xfrm>
          <a:prstGeom prst="rect">
            <a:avLst/>
          </a:prstGeom>
          <a:solidFill>
            <a:srgbClr val="363028"/>
          </a:solidFill>
          <a:ln w="12700">
            <a:solidFill>
              <a:srgbClr val="36302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438144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C4FF0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OWNERSHIP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6583680" y="3438144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Cross-functional: marketing, product, data, tech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4892040" y="3739896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C4FF0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RISK OF INACTION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6583680" y="3739896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Strategic irrelevance within 3,5 years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4773168" y="4023360"/>
            <a:ext cx="4123944" cy="292608"/>
          </a:xfrm>
          <a:prstGeom prst="rect">
            <a:avLst/>
          </a:prstGeom>
          <a:solidFill>
            <a:srgbClr val="363028"/>
          </a:solidFill>
          <a:ln w="12700">
            <a:solidFill>
              <a:srgbClr val="363028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892040" y="404164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b="1" dirty="0">
                <a:solidFill>
                  <a:srgbClr val="C4FF00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SUCCESS METRIC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6583680" y="404164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FFFFF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AI citation rate, agent discoverability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2 / 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MACHINE-MEDIATED JOURNEY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94360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5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traditional funnel assumed a human decision-maker. That assumption is breaking down.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1325880" cy="32004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47472" y="1005840"/>
            <a:ext cx="12527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2F1E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STAGE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1645920" y="1005840"/>
            <a:ext cx="3456432" cy="32004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719072" y="100584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HUMAN BUYER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5349240" y="1005840"/>
            <a:ext cx="3456432" cy="32004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22392" y="100584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AI AGENT BUYER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274320" y="1325880"/>
            <a:ext cx="1325880" cy="658368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7472" y="1362456"/>
            <a:ext cx="121615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Discovery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645920" y="1325880"/>
            <a:ext cx="3456432" cy="658368"/>
          </a:xfrm>
          <a:prstGeom prst="rect">
            <a:avLst/>
          </a:prstGeom>
          <a:solidFill>
            <a:srgbClr val="E8E7DE"/>
          </a:solidFill>
          <a:ln w="12700">
            <a:solidFill>
              <a:srgbClr val="E8E7D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719072" y="1362456"/>
            <a:ext cx="334670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Advertising, search, social, word of mouth.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Emotional first impressions matter.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5349240" y="1325880"/>
            <a:ext cx="3456432" cy="658368"/>
          </a:xfrm>
          <a:prstGeom prst="rect">
            <a:avLst/>
          </a:prstGeom>
          <a:solidFill>
            <a:srgbClr val="E8E7DE"/>
          </a:solidFill>
          <a:ln w="12700">
            <a:solidFill>
              <a:srgbClr val="E8E7D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22392" y="1362456"/>
            <a:ext cx="334670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Queries structured data, crawls content, queries agents directly.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Machine-readability determines visibility.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274320" y="1984248"/>
            <a:ext cx="1325880" cy="658368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7472" y="2020824"/>
            <a:ext cx="121615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Evaluation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645920" y="1984248"/>
            <a:ext cx="3456432" cy="658368"/>
          </a:xfrm>
          <a:prstGeom prst="rect">
            <a:avLst/>
          </a:prstGeom>
          <a:solidFill>
            <a:srgbClr val="F2F1E8"/>
          </a:solidFill>
          <a:ln w="12700">
            <a:solidFill>
              <a:srgbClr val="F2F1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19072" y="2020824"/>
            <a:ext cx="334670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Reviews, comparisons, brand story vs personal values.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Heuristics shape preference.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5349240" y="1984248"/>
            <a:ext cx="3456432" cy="658368"/>
          </a:xfrm>
          <a:prstGeom prst="rect">
            <a:avLst/>
          </a:prstGeom>
          <a:solidFill>
            <a:srgbClr val="F2F1E8"/>
          </a:solidFill>
          <a:ln w="12700">
            <a:solidFill>
              <a:srgbClr val="F2F1E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22392" y="2020824"/>
            <a:ext cx="334670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Structured attributes, pricing, availability vs user-defined constraints.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No emotional bias. Pure logic.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274320" y="2642616"/>
            <a:ext cx="1325880" cy="658368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7472" y="2679192"/>
            <a:ext cx="121615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Decision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1645920" y="2642616"/>
            <a:ext cx="3456432" cy="658368"/>
          </a:xfrm>
          <a:prstGeom prst="rect">
            <a:avLst/>
          </a:prstGeom>
          <a:solidFill>
            <a:srgbClr val="E8E7DE"/>
          </a:solidFill>
          <a:ln w="12700">
            <a:solidFill>
              <a:srgbClr val="E8E7D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719072" y="2679192"/>
            <a:ext cx="334670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Trust, emotional resonance, urgency, social proof,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experience of buying.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5349240" y="2642616"/>
            <a:ext cx="3456432" cy="658368"/>
          </a:xfrm>
          <a:prstGeom prst="rect">
            <a:avLst/>
          </a:prstGeom>
          <a:solidFill>
            <a:srgbClr val="E8E7DE"/>
          </a:solidFill>
          <a:ln w="12700">
            <a:solidFill>
              <a:srgbClr val="E8E7D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22392" y="2679192"/>
            <a:ext cx="334670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Optimisation against cost thresholds, preference constraints,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and delivery requirements.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274320" y="3300984"/>
            <a:ext cx="1325880" cy="658368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47472" y="3337560"/>
            <a:ext cx="1216152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900" b="1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Loyalty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1645920" y="3300984"/>
            <a:ext cx="3456432" cy="658368"/>
          </a:xfrm>
          <a:prstGeom prst="rect">
            <a:avLst/>
          </a:prstGeom>
          <a:solidFill>
            <a:srgbClr val="F2F1E8"/>
          </a:solidFill>
          <a:ln w="12700">
            <a:solidFill>
              <a:srgbClr val="F2F1E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19072" y="3337560"/>
            <a:ext cx="334670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Built through ongoing relationship, experience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and emotional connection over time.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5349240" y="3300984"/>
            <a:ext cx="3456432" cy="658368"/>
          </a:xfrm>
          <a:prstGeom prst="rect">
            <a:avLst/>
          </a:prstGeom>
          <a:solidFill>
            <a:srgbClr val="F2F1E8"/>
          </a:solidFill>
          <a:ln w="12700">
            <a:solidFill>
              <a:srgbClr val="F2F1E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22392" y="3337560"/>
            <a:ext cx="334670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Encoded as agent parameter , subject to override</a:t>
            </a:r>
            <a:endParaRPr lang="en-US" sz="8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0A0A0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if a competitor offers a structurally superior match.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274320" y="4206240"/>
            <a:ext cx="8595360" cy="32004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5760" y="420624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AEO IMPERATIVE: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1965960" y="4206240"/>
            <a:ext cx="6766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If an AI agent cannot find, parse, and compare your offering, you do not exist in the machine-mediated journey.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3 / 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STRATEGIC ADVANTAGE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9436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Human Craft as</a:t>
            </a:r>
            <a:endParaRPr lang="en-US" sz="2800" dirty="0"/>
          </a:p>
          <a:p>
            <a:pPr indent="0" marL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Competitive Asset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74320" y="1444752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A5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AI-generated content becomes infinite, the scarcest thing in marketing becomes human craft. Scarcity creates value.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274320" y="1993392"/>
            <a:ext cx="45720" cy="68580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993392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Emotional Territory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2240280"/>
            <a:ext cx="4663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A595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AI agents evaluate on price, availability, and logic. They cannot occupy the emotional layer that transforms a transaction into a relationship. That territory belongs to human creativity.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274320" y="2834640"/>
            <a:ext cx="45720" cy="68580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2834640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Brand as Moat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3081528"/>
            <a:ext cx="4663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A595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Technical superiority is a commodity. The relationship a company has with its customers , built on trust, belief, and human connection , cannot be replicated by AI. It is the one asset that cannot be vibe-coded.  Ruslan Tovbulatov, Head of AI Center of Action, ServiceNow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74320" y="3675888"/>
            <a:ext cx="45720" cy="68580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3675888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Original Thinking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922776"/>
            <a:ext cx="4663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50" dirty="0">
                <a:solidFill>
                  <a:srgbClr val="5A595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AI models have read every book. They have not lived. Original insight, genuine expertise, and human judgment become more strategically valuable , not less , as AI proliferates.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5577840" y="594360"/>
            <a:ext cx="3291840" cy="192024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715000" y="713232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400" b="1" dirty="0">
                <a:solidFill>
                  <a:srgbClr val="0A0A0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“AI is a powerful new paintbrush. The human still remains the artist.”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715000" y="166420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A0A08">
                    <a:alpha val="6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Mitali Israni  ·  Senior Marketing Director, Pantheon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5577840" y="2606040"/>
            <a:ext cx="3291840" cy="210312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577840" y="2606040"/>
            <a:ext cx="3291840" cy="36576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687568" y="265176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INVEST IN HUMAN CRAFT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5687568" y="2907792"/>
            <a:ext cx="3035808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850" dirty="0">
                <a:solidFill>
                  <a:srgbClr val="F2F1E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Hire for judgment, not just execution</a:t>
            </a:r>
            <a:endParaRPr lang="en-US" sz="8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850" dirty="0">
                <a:solidFill>
                  <a:srgbClr val="F2F1E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Protect creative and strategic roles from full automation</a:t>
            </a:r>
            <a:endParaRPr lang="en-US" sz="8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850" dirty="0">
                <a:solidFill>
                  <a:srgbClr val="F2F1E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Designate human-only communications by policy</a:t>
            </a:r>
            <a:endParaRPr lang="en-US" sz="8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850" dirty="0">
                <a:solidFill>
                  <a:srgbClr val="F2F1E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Develop junior talent , don’t automate away their learning</a:t>
            </a:r>
            <a:endParaRPr lang="en-US" sz="850" dirty="0"/>
          </a:p>
          <a:p>
            <a:pPr marL="342900" indent="-342900">
              <a:lnSpc>
                <a:spcPct val="115000"/>
              </a:lnSpc>
              <a:spcAft>
                <a:spcPts val="300"/>
              </a:spcAft>
              <a:buSzPct val="100000"/>
              <a:buChar char="•"/>
            </a:pPr>
            <a:r>
              <a:rPr lang="en-US" sz="850" dirty="0">
                <a:solidFill>
                  <a:srgbClr val="F2F1E8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Invest in live experiences as credibility and brand assets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4 / 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82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90-DAY EXECUTION ROADMAP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274320" y="50292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diagnostic to deployment in three phases.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2788920" cy="388620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68680"/>
            <a:ext cx="2788920" cy="54864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950976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987552" y="100584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AUDIT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987552" y="124358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Days 1-30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11480" y="1490472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 baseline AI visibility and data readiness across both frontiers.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11480" y="1956816"/>
            <a:ext cx="2560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AI visibility audit across ChatGPT, Gemini, Perplexity, and Claude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Data readiness: unification, permissions, agent-readiness scoring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Content authority inventory: topical gaps and structured data markup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Internal AI usage mapping: productivity gains vs governance gaps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3657600"/>
            <a:ext cx="2788920" cy="457200"/>
          </a:xfrm>
          <a:prstGeom prst="rect">
            <a:avLst/>
          </a:prstGeom>
          <a:solidFill>
            <a:srgbClr val="C4FF00"/>
          </a:solidFill>
          <a:ln w="12700">
            <a:solidFill>
              <a:srgbClr val="C4FF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368503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00" kern="0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DELIVERABLE  </a:t>
            </a:r>
            <a:endParaRPr lang="en-US" sz="650" dirty="0"/>
          </a:p>
        </p:txBody>
      </p:sp>
      <p:sp>
        <p:nvSpPr>
          <p:cNvPr id="14" name="Text 12"/>
          <p:cNvSpPr/>
          <p:nvPr/>
        </p:nvSpPr>
        <p:spPr>
          <a:xfrm>
            <a:off x="1234440" y="3685032"/>
            <a:ext cx="17190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0A0A0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Two-frontier readiness scorecard presented to the executive team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3200400" y="868680"/>
            <a:ext cx="2788920" cy="388620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0" y="868680"/>
            <a:ext cx="2788920" cy="54864"/>
          </a:xfrm>
          <a:prstGeom prst="rect">
            <a:avLst/>
          </a:prstGeom>
          <a:solidFill>
            <a:srgbClr val="8CB800"/>
          </a:solidFill>
          <a:ln w="12700">
            <a:solidFill>
              <a:srgbClr val="8CB8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37560" y="950976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8CB8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3913632" y="100584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8CB8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BUILD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913632" y="124358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Days 31-60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3337560" y="1490472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 binding constraints. Fund the data layer and build machine-readable brand architecture.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337560" y="1956816"/>
            <a:ext cx="2560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Data unification sprint targeting highest-impact integration gaps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AEO foundation: structured data markup and topical authority build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Agent governance framework: human review protocols and brand guardrails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Craft preservation: designate human-only content categories by policy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200400" y="3657600"/>
            <a:ext cx="2788920" cy="457200"/>
          </a:xfrm>
          <a:prstGeom prst="rect">
            <a:avLst/>
          </a:prstGeom>
          <a:solidFill>
            <a:srgbClr val="8CB800"/>
          </a:solidFill>
          <a:ln w="12700">
            <a:solidFill>
              <a:srgbClr val="8CB8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91840" y="368503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DELIVERABLE  </a:t>
            </a:r>
            <a:endParaRPr lang="en-US" sz="650" dirty="0"/>
          </a:p>
        </p:txBody>
      </p:sp>
      <p:sp>
        <p:nvSpPr>
          <p:cNvPr id="24" name="Text 22"/>
          <p:cNvSpPr/>
          <p:nvPr/>
        </p:nvSpPr>
        <p:spPr>
          <a:xfrm>
            <a:off x="4160520" y="3685032"/>
            <a:ext cx="17190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F2F1E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Funded workstreams with named owners and quarterly milestones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6126480" y="868680"/>
            <a:ext cx="2788920" cy="388620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126480" y="868680"/>
            <a:ext cx="2788920" cy="54864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63640" y="950976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E2E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6839712" y="100584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2E2E26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PILOT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839712" y="124358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Days 61-90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6263640" y="1490472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800" i="1" dirty="0">
                <a:solidFill>
                  <a:srgbClr val="F2F1E8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 first agents in controlled environments. Internal before external.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6263640" y="1956816"/>
            <a:ext cx="25603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Deploy employee-facing agents in lowest-risk, highest-frequency use case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Establish AEO measurement baseline: citation rates, AI-referred traffic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Cross-functional alignment around Two Frontiers with named ownership</a:t>
            </a:r>
            <a:endParaRPr lang="en-US" sz="800" dirty="0"/>
          </a:p>
          <a:p>
            <a:pPr marL="342900" indent="-342900">
              <a:lnSpc>
                <a:spcPct val="110000"/>
              </a:lnSpc>
              <a:spcAft>
                <a:spcPts val="200"/>
              </a:spcAft>
              <a:buSzPct val="100000"/>
              <a:buChar char="•"/>
            </a:pPr>
            <a:r>
              <a:rPr lang="en-US" sz="800" dirty="0">
                <a:solidFill>
                  <a:srgbClr val="F2F1E8">
                    <a:alpha val="8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Customer-facing agent roadmap , only after governance is proven internally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6126480" y="3657600"/>
            <a:ext cx="2788920" cy="457200"/>
          </a:xfrm>
          <a:prstGeom prst="rect">
            <a:avLst/>
          </a:prstGeom>
          <a:solidFill>
            <a:srgbClr val="2E2E26"/>
          </a:solidFill>
          <a:ln w="12700">
            <a:solidFill>
              <a:srgbClr val="2E2E2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17920" y="368503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DELIVERABLE  </a:t>
            </a:r>
            <a:endParaRPr lang="en-US" sz="650" dirty="0"/>
          </a:p>
        </p:txBody>
      </p:sp>
      <p:sp>
        <p:nvSpPr>
          <p:cNvPr id="34" name="Text 32"/>
          <p:cNvSpPr/>
          <p:nvPr/>
        </p:nvSpPr>
        <p:spPr>
          <a:xfrm>
            <a:off x="7086600" y="3685032"/>
            <a:ext cx="17190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750" dirty="0">
                <a:solidFill>
                  <a:srgbClr val="F2F1E8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Live pilot with performance data + board-ready 12-month agentic strategy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6263640" y="950976"/>
            <a:ext cx="548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C4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800" dirty="0"/>
          </a:p>
        </p:txBody>
      </p:sp>
      <p:sp>
        <p:nvSpPr>
          <p:cNvPr id="36" name="Text 34"/>
          <p:cNvSpPr/>
          <p:nvPr/>
        </p:nvSpPr>
        <p:spPr>
          <a:xfrm>
            <a:off x="6839712" y="1005840"/>
            <a:ext cx="1920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PILOT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839712" y="124358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Days 61-90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0" y="4663440"/>
            <a:ext cx="9144000" cy="182880"/>
          </a:xfrm>
          <a:prstGeom prst="rect">
            <a:avLst/>
          </a:prstGeom>
          <a:solidFill>
            <a:srgbClr val="1A1A16"/>
          </a:solidFill>
          <a:ln w="12700">
            <a:solidFill>
              <a:srgbClr val="1A1A1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56032" y="4645152"/>
            <a:ext cx="8686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i="1" dirty="0">
                <a:solidFill>
                  <a:srgbClr val="C4FF00">
                    <a:alpha val="85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“By 2030, the industry will be almost unrecognisable. I think our agents are talking.”   Dennis Buchheim, Snowflake</a:t>
            </a:r>
            <a:endParaRPr lang="en-US" sz="700" dirty="0"/>
          </a:p>
        </p:txBody>
      </p:sp>
      <p:sp>
        <p:nvSpPr>
          <p:cNvPr id="40" name="Shape 3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0A08"/>
          </a:solidFill>
          <a:ln w="12700">
            <a:solidFill>
              <a:srgbClr val="0A0A0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74320" y="486460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C4FF00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THE BUSINESS OF MARKETING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3474720" y="48646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F1E8">
                    <a:alpha val="9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businessof.co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8046720" y="48646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2F1E8">
                    <a:alpha val="60000"/>
                  </a:srgbClr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5 / 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Agentic Marketing Revolution</dc:title>
  <dc:subject>PptxGenJS Presentation</dc:subject>
  <dc:creator>The Business of Marketing</dc:creator>
  <cp:lastModifiedBy>The Business of Marketing</cp:lastModifiedBy>
  <cp:revision>1</cp:revision>
  <dcterms:created xsi:type="dcterms:W3CDTF">2026-04-17T11:09:14Z</dcterms:created>
  <dcterms:modified xsi:type="dcterms:W3CDTF">2026-04-17T11:09:14Z</dcterms:modified>
</cp:coreProperties>
</file>