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3950208"/>
            <a:ext cx="749808" cy="74980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84048" y="3968496"/>
            <a:ext cx="713232" cy="713232"/>
          </a:xfrm>
          <a:prstGeom prst="ellipse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3950208"/>
            <a:ext cx="7498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50" kern="0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TBO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3657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EXECUTIVE BRIEFING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731520"/>
            <a:ext cx="5029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Trust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457200" y="1417320"/>
            <a:ext cx="5029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Recession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457200" y="22402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2F1E8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Credibility Becomes Your Scarcest Asset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2697480"/>
            <a:ext cx="365760" cy="457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834640"/>
            <a:ext cx="4754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2F1E8">
                    <a:alpha val="7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converging forces are draining credibility from the digital economy. The window between early investment and competitive disadvantage is narrowing.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669280" y="64008"/>
            <a:ext cx="3474720" cy="4782312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669280" y="64008"/>
            <a:ext cx="45720" cy="4782312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897880" y="45720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8x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5897880" y="1115568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Purchase conversion uplift from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 single trust score point increase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897880" y="160934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Forrester / Trustpilot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5897880" y="1847088"/>
            <a:ext cx="2834640" cy="27432"/>
          </a:xfrm>
          <a:prstGeom prst="rect">
            <a:avLst/>
          </a:prstGeom>
          <a:solidFill>
            <a:srgbClr val="F2F1E8"/>
          </a:solidFill>
          <a:ln w="12700">
            <a:solidFill>
              <a:srgbClr val="F2F1E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97880" y="187452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400%</a:t>
            </a:r>
            <a:endParaRPr lang="en-US" sz="4000" dirty="0"/>
          </a:p>
        </p:txBody>
      </p:sp>
      <p:sp>
        <p:nvSpPr>
          <p:cNvPr id="19" name="Text 17"/>
          <p:cNvSpPr/>
          <p:nvPr/>
        </p:nvSpPr>
        <p:spPr>
          <a:xfrm>
            <a:off x="5897880" y="2532888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ROI from active trust management,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payback within six months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897880" y="302666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Forrester / Trustpilot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5897880" y="3264408"/>
            <a:ext cx="2834640" cy="27432"/>
          </a:xfrm>
          <a:prstGeom prst="rect">
            <a:avLst/>
          </a:prstGeom>
          <a:solidFill>
            <a:srgbClr val="F2F1E8"/>
          </a:solidFill>
          <a:ln w="12700">
            <a:solidFill>
              <a:srgbClr val="F2F1E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897880" y="329184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63%</a:t>
            </a:r>
            <a:endParaRPr lang="en-US" sz="4000" dirty="0"/>
          </a:p>
        </p:txBody>
      </p:sp>
      <p:sp>
        <p:nvSpPr>
          <p:cNvPr id="23" name="Text 21"/>
          <p:cNvSpPr/>
          <p:nvPr/>
        </p:nvSpPr>
        <p:spPr>
          <a:xfrm>
            <a:off x="5897880" y="3950208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Of live experience attendees purchase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 brand they encountered at the event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897880" y="444398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Secret Cinema / n=1,500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74320" y="486460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BUSINESS OF MARKETING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3474720" y="48646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2F1E8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businessof.co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046720" y="48646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1 / 5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THREE FORCES BEHIND THE TRUST RECESSION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94360"/>
            <a:ext cx="8595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Trust Recession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74320" y="1078992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5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independent forces are compounding into a single structural crisis. Each is serious in isolation. Together, they create a credibility emergency most boards have not yet quantified.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1508760"/>
            <a:ext cx="2834640" cy="324612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508760"/>
            <a:ext cx="2834640" cy="457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57276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822960" y="1636776"/>
            <a:ext cx="2148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CONTENT EROSION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65760" y="1993392"/>
            <a:ext cx="257860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50" b="1" dirty="0">
                <a:solidFill>
                  <a:srgbClr val="F2F1E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When anyone can produce unlimited content, the signal-to-noise ratio collapses.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65760" y="2487168"/>
            <a:ext cx="257860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Generative AI has made content production effectively free. Audiences cannot distinguish genuine expertise from generated filler. Neither can many of the AI systems now mediating buyer decisions. The counter-trend: human connections, quality content, and authentic creative work are resonating more than ever precisely because they stand in contrast to the volume.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365760" y="3529584"/>
            <a:ext cx="36576" cy="77724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529584"/>
            <a:ext cx="24871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i="1" dirty="0">
                <a:solidFill>
                  <a:srgbClr val="F2F1E8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"The digital environment is now flooded with AI slop."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457200" y="4059936"/>
            <a:ext cx="2487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C4FF00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Lindsay Boyajian Hagan, VP Marketing, Conductor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3200400" y="1508760"/>
            <a:ext cx="2834640" cy="3246120"/>
          </a:xfrm>
          <a:prstGeom prst="rect">
            <a:avLst/>
          </a:prstGeom>
          <a:solidFill>
            <a:srgbClr val="ECEADE"/>
          </a:solidFill>
          <a:ln w="12700">
            <a:solidFill>
              <a:srgbClr val="ECEADE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0" y="1508760"/>
            <a:ext cx="2834640" cy="457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37560" y="157276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2E26">
                    <a:alpha val="6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3794760" y="1636776"/>
            <a:ext cx="2148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5A595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MEASUREMENT FICTION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337560" y="1993392"/>
            <a:ext cx="257860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50" b="1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cookie gave the industry the illusion of perfect tracking. That illusion is ending.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337560" y="2487168"/>
            <a:ext cx="257860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dirty="0">
                <a:solidFill>
                  <a:srgbClr val="0A0A0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50% of users are now unidentifiable to ad tracking. More than half of campaign ROI lands 5 to 20 months after the campaign runs. Boards reward CMOs for clicks and short-term conversions, systematically missing long-term brand value. The incentive structure keeps the fiction alive even as its foundations crumble.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337560" y="3529584"/>
            <a:ext cx="36576" cy="77724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29000" y="3529584"/>
            <a:ext cx="24871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i="1" dirty="0">
                <a:solidFill>
                  <a:srgbClr val="0A0A08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"Who are we kidding? The industry spent 25 years building reporting around knowin"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429000" y="4059936"/>
            <a:ext cx="2487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5A5950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Maor Sadra, CEO, Incrmntal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6172200" y="1508760"/>
            <a:ext cx="2834640" cy="32461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172200" y="1508760"/>
            <a:ext cx="2834640" cy="457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309360" y="157276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6766560" y="1636776"/>
            <a:ext cx="2148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2E2E26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PLATFORM EROSION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309360" y="1993392"/>
            <a:ext cx="257860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50" b="1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platforms brands built their credibility on are no longer credible themselves.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309360" y="2487168"/>
            <a:ext cx="257860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dirty="0">
                <a:solidFill>
                  <a:srgbClr val="0A0A08">
                    <a:alpha val="7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Major social platforms have moved away from fact-checking. 3.3 million fake reviews were removed from Trustpilot in a single year. The FTC has passed a ruling banning fake reviews. Brands that invested in privacy, transparency, and responsible data practices now find themselves with a structural advantage they did not anticipate.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6309360" y="3529584"/>
            <a:ext cx="36576" cy="77724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0" y="3529584"/>
            <a:ext cx="24871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i="1" dirty="0">
                <a:solidFill>
                  <a:srgbClr val="0A0A08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"Brands that invested in privacy and transparency find themselves with an advanta"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400800" y="4059936"/>
            <a:ext cx="2487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5A5950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Charles Simon, VP Private Advertising Standards, RTB House</a:t>
            </a:r>
            <a:endParaRPr lang="en-US" sz="700" dirty="0"/>
          </a:p>
        </p:txBody>
      </p:sp>
      <p:sp>
        <p:nvSpPr>
          <p:cNvPr id="33" name="Shape 3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74320" y="486460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BUSINESS OF MARKETING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3474720" y="48646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2F1E8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businessof.co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8046720" y="48646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 / 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TRUST IS A P&amp;L LINE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94360"/>
            <a:ext cx="8595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Commercial Case for Trust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1033272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5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evidence is not anecdotal. Trust has documented, measurable financial returns that outperform most marketing investments.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1481328"/>
            <a:ext cx="2011680" cy="169164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481328"/>
            <a:ext cx="2011680" cy="457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55448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8x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65760" y="2176272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Purchase conversion uplift per trust score point increase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365760" y="2852928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Forrester / Trustpilot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2404872" y="1481328"/>
            <a:ext cx="2011680" cy="169164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404872" y="1481328"/>
            <a:ext cx="2011680" cy="457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542032" y="155448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400%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2542032" y="2176272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ROI from active trust management, payback within 6 months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2542032" y="2852928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Forrester / Trustpilot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4581144" y="1481328"/>
            <a:ext cx="2011680" cy="169164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81144" y="1481328"/>
            <a:ext cx="2011680" cy="457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18304" y="155448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10x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4718304" y="2176272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Return from responding to negative reviews vs ignoring them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4718304" y="2852928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Trustpilot / Kalfas-Bodine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6757416" y="1481328"/>
            <a:ext cx="2011680" cy="169164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757416" y="1481328"/>
            <a:ext cx="2011680" cy="457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94576" y="155448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63%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6894576" y="2176272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Live experience attendees who purchased a brand they encountered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6894576" y="2852928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Secret Cinema, n=1,500</a:t>
            </a:r>
            <a:endParaRPr lang="en-US" sz="700" dirty="0"/>
          </a:p>
        </p:txBody>
      </p:sp>
      <p:sp>
        <p:nvSpPr>
          <p:cNvPr id="26" name="Shape 24"/>
          <p:cNvSpPr/>
          <p:nvPr/>
        </p:nvSpPr>
        <p:spPr>
          <a:xfrm>
            <a:off x="228600" y="3337560"/>
            <a:ext cx="8686800" cy="1389888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28600" y="3337560"/>
            <a:ext cx="64008" cy="1389888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3429000"/>
            <a:ext cx="6858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3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"The organisations that account for trust on their balance sheet will compound their advantage. A flawless 5-star rating fails the sniff test. Buyers want to see that a brand is vulnerable."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11480" y="425196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A0A0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Dana Kalfas-Bodine  ·  CMO, Rensselaer Polytechnic Institute  ·  Recorded as VP Marketing, Trustpilot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74320" y="486460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BUSINESS OF MARKETING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3474720" y="48646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2F1E8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businessof.co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8046720" y="48646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3 / 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CREDIBILITY STACK FRAMEWORK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94360"/>
            <a:ext cx="8595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Six Layers. One Question Each.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1005840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5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marketing investment should be evaluated against one question: does this build or erode credibility?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1389888"/>
            <a:ext cx="4251960" cy="100584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389888"/>
            <a:ext cx="54864" cy="100584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444752"/>
            <a:ext cx="3474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2E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77240" y="1463040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Measurement Integrity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1700784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0A08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you prove what is actually working?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777240" y="19202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5A5950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Without this: you systematically misallocate every budget that follows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4709160" y="1389888"/>
            <a:ext cx="4251960" cy="1005840"/>
          </a:xfrm>
          <a:prstGeom prst="rect">
            <a:avLst/>
          </a:prstGeom>
          <a:solidFill>
            <a:srgbClr val="ECEADE"/>
          </a:solidFill>
          <a:ln w="12700">
            <a:solidFill>
              <a:srgbClr val="ECEAD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709160" y="1389888"/>
            <a:ext cx="54864" cy="100584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0" y="1444752"/>
            <a:ext cx="3474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257800" y="1463040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Data Credibility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257800" y="1700784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0A08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your data clean, unified, privacy-compliant?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5257800" y="19202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5A5950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Without this: regulatory exposure and consumer distrust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228600" y="2487168"/>
            <a:ext cx="4251960" cy="1005840"/>
          </a:xfrm>
          <a:prstGeom prst="rect">
            <a:avLst/>
          </a:prstGeom>
          <a:solidFill>
            <a:srgbClr val="ECEADE"/>
          </a:solidFill>
          <a:ln w="12700">
            <a:solidFill>
              <a:srgbClr val="ECEADE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28600" y="2487168"/>
            <a:ext cx="54864" cy="100584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2542032"/>
            <a:ext cx="3474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777240" y="2560320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Content Authority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77240" y="2798064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0A08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your content demonstrate genuine expertise?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777240" y="301752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5A5950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Without this: declining AI visibility and loss of topical authority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4709160" y="2487168"/>
            <a:ext cx="4251960" cy="1005840"/>
          </a:xfrm>
          <a:prstGeom prst="rect">
            <a:avLst/>
          </a:prstGeom>
          <a:solidFill>
            <a:srgbClr val="ECEADE"/>
          </a:solidFill>
          <a:ln w="12700">
            <a:solidFill>
              <a:srgbClr val="ECEAD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09160" y="2487168"/>
            <a:ext cx="54864" cy="100584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2542032"/>
            <a:ext cx="3474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5257800" y="2560320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Third-Party Validation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257800" y="2798064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0A08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 credible external voices endorsing your brand?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5257800" y="301752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5A5950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Without this: invisible to AI-mediated buying decisions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228600" y="3584448"/>
            <a:ext cx="4251960" cy="1005840"/>
          </a:xfrm>
          <a:prstGeom prst="rect">
            <a:avLst/>
          </a:prstGeom>
          <a:solidFill>
            <a:srgbClr val="ECEADE"/>
          </a:solidFill>
          <a:ln w="12700">
            <a:solidFill>
              <a:srgbClr val="ECEAD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28600" y="3584448"/>
            <a:ext cx="54864" cy="100584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65760" y="3639312"/>
            <a:ext cx="3474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777240" y="3657600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Experiential Proof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777240" y="3895344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0A08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 you creating physical, verifiable trust moments?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777240" y="411480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5A5950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Without this: missing the premium physical presence commands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4709160" y="3584448"/>
            <a:ext cx="4251960" cy="100584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09160" y="3584448"/>
            <a:ext cx="54864" cy="100584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46320" y="3639312"/>
            <a:ext cx="3474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2200" dirty="0"/>
          </a:p>
        </p:txBody>
      </p:sp>
      <p:sp>
        <p:nvSpPr>
          <p:cNvPr id="39" name="Text 37"/>
          <p:cNvSpPr/>
          <p:nvPr/>
        </p:nvSpPr>
        <p:spPr>
          <a:xfrm>
            <a:off x="5257800" y="3657600"/>
            <a:ext cx="3566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1E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Brand Integrity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257800" y="3895344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F2F1E8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your brand have a consistent, verifiable, authentic story?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5257800" y="411480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F2F1E8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Without this: exposure to authenticity challenges from consumers, regulators, and AI</a:t>
            </a:r>
            <a:endParaRPr lang="en-US" sz="750" dirty="0"/>
          </a:p>
        </p:txBody>
      </p:sp>
      <p:sp>
        <p:nvSpPr>
          <p:cNvPr id="42" name="Text 40"/>
          <p:cNvSpPr/>
          <p:nvPr/>
        </p:nvSpPr>
        <p:spPr>
          <a:xfrm>
            <a:off x="228600" y="4645152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5A595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layers are sequential. An organisation cannot build brand integrity (Layer 6) on top of measurement fiction (Layer 1).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74320" y="486460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BUSINESS OF MARKETING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3474720" y="48646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2F1E8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businessof.co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8046720" y="48646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4 / 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82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90-DAY EXECUTION ROADMAP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0292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2F1E8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diagnostic to investment in three phases.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2788920" cy="388620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868680"/>
            <a:ext cx="2788920" cy="54864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950976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987552" y="100584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AUDIT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987552" y="124358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Days 1-30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411480" y="1490472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i="1" dirty="0">
                <a:solidFill>
                  <a:srgbClr val="F2F1E8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Produce an inventory of credibility assets: reviews, citations, partner endorsements, earned media, and third-party validations.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411480" y="2002536"/>
            <a:ext cx="25603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Conduct a full credibility infrastructure audit across all six stack layers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Map measurement gaps: where does attribution end and brand value go unmeasured?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Review review and rating scores across all platforms, identify response patterns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Inventory earned media, partner endorsements, and independent citations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74320" y="3657600"/>
            <a:ext cx="2788920" cy="45720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368503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b="1" spc="100" kern="0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DELIVERABLE  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1234440" y="3685032"/>
            <a:ext cx="17190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Credibility stack scorecard with layer-by-layer RAG rating presented to the executive team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3200400" y="868680"/>
            <a:ext cx="2788920" cy="388620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0" y="868680"/>
            <a:ext cx="2788920" cy="54864"/>
          </a:xfrm>
          <a:prstGeom prst="rect">
            <a:avLst/>
          </a:prstGeom>
          <a:solidFill>
            <a:srgbClr val="8CB800"/>
          </a:solidFill>
          <a:ln w="12700">
            <a:solidFill>
              <a:srgbClr val="8CB8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37560" y="950976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8CB8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3913632" y="100584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8CB8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BUILD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913632" y="124358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Days 31-60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3337560" y="1490472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i="1" dirty="0">
                <a:solidFill>
                  <a:srgbClr val="F2F1E8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 the weakest credibility layers. Replace measurement fiction with incrementality. Fund experience as brand proof.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337560" y="2002536"/>
            <a:ext cx="25603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Transition to incrementality measurement: fund what generates value that would not have existed otherwise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Align CMO incentives to company outcomes, not campaign metrics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Launch a partner content and ecosystem voice programme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Commission or schedule a live experience to generate physical, verifiable credibility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200400" y="3657600"/>
            <a:ext cx="2788920" cy="457200"/>
          </a:xfrm>
          <a:prstGeom prst="rect">
            <a:avLst/>
          </a:prstGeom>
          <a:solidFill>
            <a:srgbClr val="8CB800"/>
          </a:solidFill>
          <a:ln w="12700">
            <a:solidFill>
              <a:srgbClr val="8CB80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91840" y="368503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b="1" spc="1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DELIVERABLE  </a:t>
            </a:r>
            <a:endParaRPr lang="en-US" sz="650" dirty="0"/>
          </a:p>
        </p:txBody>
      </p:sp>
      <p:sp>
        <p:nvSpPr>
          <p:cNvPr id="24" name="Text 22"/>
          <p:cNvSpPr/>
          <p:nvPr/>
        </p:nvSpPr>
        <p:spPr>
          <a:xfrm>
            <a:off x="4160520" y="3685032"/>
            <a:ext cx="17190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F2F1E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Funded workstreams with named owners, aligned CMO incentive framework, and Q3 live experience on the calendar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6126480" y="868680"/>
            <a:ext cx="2788920" cy="388620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126480" y="868680"/>
            <a:ext cx="2788920" cy="54864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263640" y="950976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E2E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6839712" y="100584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2E2E26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PROTECT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839712" y="124358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Days 61-90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6263640" y="1490472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i="1" dirty="0">
                <a:solidFill>
                  <a:srgbClr val="F2F1E8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 authenticity as a leadership discipline. Build the credibility infrastructure that compounds over years.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6263640" y="2002536"/>
            <a:ext cx="25603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Audit all brand claims against evidence: remove anything that fails the sniff test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Implement active review management strategy with response protocols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Build topical authority programme: content that AI cannot replicate without unique knowledge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Establish Board-level credibility KPIs alongside reach and conversion metrics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6126480" y="3657600"/>
            <a:ext cx="2788920" cy="45720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17920" y="368503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b="1" spc="1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DELIVERABLE  </a:t>
            </a:r>
            <a:endParaRPr lang="en-US" sz="650" dirty="0"/>
          </a:p>
        </p:txBody>
      </p:sp>
      <p:sp>
        <p:nvSpPr>
          <p:cNvPr id="34" name="Text 32"/>
          <p:cNvSpPr/>
          <p:nvPr/>
        </p:nvSpPr>
        <p:spPr>
          <a:xfrm>
            <a:off x="7086600" y="3685032"/>
            <a:ext cx="17190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F2F1E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Board-ready credibility dashboard with defined KPIs and a 12-month brand integrity roadmap</a:t>
            </a:r>
            <a:endParaRPr lang="en-US" sz="750" dirty="0"/>
          </a:p>
        </p:txBody>
      </p:sp>
      <p:sp>
        <p:nvSpPr>
          <p:cNvPr id="35" name="Text 33"/>
          <p:cNvSpPr/>
          <p:nvPr/>
        </p:nvSpPr>
        <p:spPr>
          <a:xfrm>
            <a:off x="274320" y="4654296"/>
            <a:ext cx="8595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"The organisations that built credibility infrastructure while others chased volume will compound their advantage over the next 24 months."  The Business of Marketing, Trust Recession Briefing</a:t>
            </a:r>
            <a:endParaRPr lang="en-US" sz="700" dirty="0"/>
          </a:p>
        </p:txBody>
      </p:sp>
      <p:sp>
        <p:nvSpPr>
          <p:cNvPr id="36" name="Shape 3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74320" y="486460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BUSINESS OF MARKETING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474720" y="48646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2F1E8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businessof.co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8046720" y="48646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5 / 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Trust Recession: When Credibility Becomes Your Scarcest Asset</dc:title>
  <dc:subject>PptxGenJS Presentation</dc:subject>
  <dc:creator>The Business of Marketing</dc:creator>
  <cp:lastModifiedBy>The Business of Marketing</cp:lastModifiedBy>
  <cp:revision>1</cp:revision>
  <dcterms:created xsi:type="dcterms:W3CDTF">2026-04-17T13:20:52Z</dcterms:created>
  <dcterms:modified xsi:type="dcterms:W3CDTF">2026-04-17T13:20:52Z</dcterms:modified>
</cp:coreProperties>
</file>